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7" r:id="rId5"/>
    <p:sldId id="300" r:id="rId6"/>
    <p:sldId id="258" r:id="rId7"/>
    <p:sldId id="289" r:id="rId8"/>
    <p:sldId id="294" r:id="rId9"/>
    <p:sldId id="301" r:id="rId10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na Muharemović" initials="AM" lastIdx="7" clrIdx="0">
    <p:extLst>
      <p:ext uri="{19B8F6BF-5375-455C-9EA6-DF929625EA0E}">
        <p15:presenceInfo xmlns:p15="http://schemas.microsoft.com/office/powerpoint/2012/main" userId="S-1-5-21-1222861266-1497565602-1846952604-266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CC"/>
    <a:srgbClr val="CC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98" autoAdjust="0"/>
  </p:normalViewPr>
  <p:slideViewPr>
    <p:cSldViewPr>
      <p:cViewPr varScale="1">
        <p:scale>
          <a:sx n="46" d="100"/>
          <a:sy n="46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BB227-86DE-4E5D-B1EB-98824428B8F4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B73AB3-D706-4CD5-8839-8B6A653A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5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B73AB3-D706-4CD5-8839-8B6A653A0F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2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62400" y="0"/>
            <a:ext cx="5181600" cy="68580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962400" y="2286000"/>
            <a:ext cx="5181600" cy="2209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4" descr="UN_Women_English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"/>
            <a:ext cx="293211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98120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603500"/>
            <a:ext cx="4762500" cy="1701800"/>
          </a:xfrm>
        </p:spPr>
        <p:txBody>
          <a:bodyPr>
            <a:normAutofit/>
          </a:bodyPr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198120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98120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666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62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886200" y="0"/>
            <a:ext cx="52578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0" y="1587500"/>
            <a:ext cx="4864100" cy="4318000"/>
          </a:xfr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78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87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eft Pictures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2286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0" y="2286000"/>
            <a:ext cx="3886200" cy="22733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4546600"/>
            <a:ext cx="3886200" cy="23114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7442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>
            <a:off x="0" y="381000"/>
            <a:ext cx="3886200" cy="685800"/>
            <a:chOff x="0" y="381000"/>
            <a:chExt cx="3886200" cy="6858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9" name="Picture 4" descr="UN_Women_English_Whit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111"/>
            <a:stretch>
              <a:fillRect/>
            </a:stretch>
          </p:blipFill>
          <p:spPr bwMode="auto">
            <a:xfrm>
              <a:off x="2682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93700" y="1409700"/>
            <a:ext cx="84836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67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eft Pictures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38862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1" y="363607"/>
            <a:ext cx="4762500" cy="707886"/>
          </a:xfrm>
        </p:spPr>
        <p:txBody>
          <a:bodyPr wrap="none"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1066800"/>
            <a:ext cx="3886200" cy="26035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3683000"/>
            <a:ext cx="3886200" cy="26289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4853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-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81000"/>
            <a:ext cx="5257800" cy="685800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5257800" y="0"/>
            <a:ext cx="3886200" cy="6858000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667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30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278F80-A27E-4AA7-8D7A-2ED6D37E4E50}" type="datetime1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6/28/2016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9DDC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65FE2C-7301-41BB-B5E8-B63A8DE943D9}" type="slidenum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294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5F209A-5EAB-4CE7-AB15-C0D8BE679B86}" type="datetime1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6/28/2016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9DDC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1257361-9736-458F-AECF-C9DE84F509DA}" type="slidenum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940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178300" y="228600"/>
            <a:ext cx="4584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241800" y="1600200"/>
            <a:ext cx="4524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421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C6C6C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0000"/>
        <a:defRPr sz="2400" kern="1200">
          <a:solidFill>
            <a:srgbClr val="6C6C6C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pitchFamily="34" charset="0"/>
        <a:buChar char="•"/>
        <a:defRPr sz="2400" kern="1200">
          <a:solidFill>
            <a:srgbClr val="6C6C6C"/>
          </a:solidFill>
          <a:latin typeface="+mn-lt"/>
          <a:ea typeface="ＭＳ Ｐゴシック" charset="0"/>
          <a:cs typeface="+mn-cs"/>
        </a:defRPr>
      </a:lvl2pPr>
      <a:lvl3pPr marL="9144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ＭＳ Ｐゴシック" charset="0"/>
          <a:cs typeface="Geneva" charset="0"/>
        </a:defRPr>
      </a:lvl3pPr>
      <a:lvl4pPr marL="13716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4pPr>
      <a:lvl5pPr marL="18288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743200"/>
            <a:ext cx="4876801" cy="1676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b="1" dirty="0" smtClean="0"/>
              <a:t>Bosnia and Herzegovina</a:t>
            </a:r>
            <a:r>
              <a:rPr lang="bs-Latn-BA" sz="4000" b="1" dirty="0" smtClean="0"/>
              <a:t/>
            </a:r>
            <a:br>
              <a:rPr lang="bs-Latn-BA" sz="4000" b="1" dirty="0" smtClean="0"/>
            </a:br>
            <a:r>
              <a:rPr lang="bs-Latn-BA" sz="3100" b="1" dirty="0" smtClean="0"/>
              <a:t>Donor Coordination 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076700" y="50292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bs-Latn-BA" dirty="0" smtClean="0">
                <a:solidFill>
                  <a:schemeClr val="bg1"/>
                </a:solidFill>
              </a:rPr>
              <a:t>30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bs-Latn-BA" dirty="0">
                <a:solidFill>
                  <a:schemeClr val="bg1"/>
                </a:solidFill>
              </a:rPr>
              <a:t>6</a:t>
            </a:r>
            <a:r>
              <a:rPr lang="en-US" dirty="0" smtClean="0">
                <a:solidFill>
                  <a:schemeClr val="bg1"/>
                </a:solidFill>
              </a:rPr>
              <a:t>/201</a:t>
            </a:r>
            <a:r>
              <a:rPr lang="bs-Latn-BA" dirty="0" smtClean="0">
                <a:solidFill>
                  <a:schemeClr val="bg1"/>
                </a:solidFill>
              </a:rPr>
              <a:t>6</a:t>
            </a:r>
            <a:endParaRPr lang="en-US" dirty="0" smtClean="0">
              <a:solidFill>
                <a:schemeClr val="bg1"/>
              </a:solidFill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Sarajevo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0" b="11430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5" r="21825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6" r="16946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0" b="11430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4" b="2314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0" b="102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02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295400"/>
            <a:ext cx="8382000" cy="5257800"/>
          </a:xfrm>
        </p:spPr>
        <p:txBody>
          <a:bodyPr>
            <a:normAutofit/>
          </a:bodyPr>
          <a:lstStyle/>
          <a:p>
            <a:pPr lvl="2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UN Women established in 2010 with an amazing composite mandate: normative, implementation and UN coordination;</a:t>
            </a:r>
          </a:p>
          <a:p>
            <a:pPr lvl="2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UN Women presence in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BiH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strengthened in 2013 through transition from project to country office thus becoming </a:t>
            </a:r>
            <a:r>
              <a:rPr lang="en-US" sz="2400" b="1" dirty="0" smtClean="0">
                <a:solidFill>
                  <a:schemeClr val="accent5">
                    <a:lumMod val="10000"/>
                  </a:schemeClr>
                </a:solidFill>
              </a:rPr>
              <a:t>fully capacitated and operational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;</a:t>
            </a:r>
          </a:p>
          <a:p>
            <a:pPr lvl="2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UN Women </a:t>
            </a:r>
            <a:r>
              <a:rPr lang="en-US" sz="2400" b="1" dirty="0" smtClean="0">
                <a:solidFill>
                  <a:schemeClr val="accent5">
                    <a:lumMod val="10000"/>
                  </a:schemeClr>
                </a:solidFill>
              </a:rPr>
              <a:t>well positioned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to</a:t>
            </a:r>
            <a:r>
              <a:rPr lang="en-US" sz="24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advance gender equality and women‘s empowerment among national stakeholders and international community</a:t>
            </a:r>
            <a:r>
              <a:rPr lang="en-US" sz="24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based on our status as a 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knowledge 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hub on gender equality and women‘s empowerment</a:t>
            </a:r>
            <a:r>
              <a:rPr lang="bs-Latn-BA" sz="2400" dirty="0" smtClean="0">
                <a:solidFill>
                  <a:schemeClr val="accent5">
                    <a:lumMod val="10000"/>
                  </a:schemeClr>
                </a:solidFill>
              </a:rPr>
              <a:t>.</a:t>
            </a:r>
          </a:p>
          <a:p>
            <a:pPr marL="228600" lvl="2" indent="0" algn="ctr">
              <a:spcBef>
                <a:spcPts val="0"/>
              </a:spcBef>
              <a:buNone/>
              <a:defRPr/>
            </a:pPr>
            <a:endParaRPr lang="bs-Latn-BA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28600" lvl="2" indent="0" algn="ctr">
              <a:spcBef>
                <a:spcPts val="0"/>
              </a:spcBef>
              <a:buNone/>
              <a:defRPr/>
            </a:pPr>
            <a:r>
              <a:rPr lang="bs-Latn-BA" sz="3200" b="1" dirty="0" smtClean="0">
                <a:solidFill>
                  <a:schemeClr val="accent5">
                    <a:lumMod val="10000"/>
                  </a:schemeClr>
                </a:solidFill>
              </a:rPr>
              <a:t>Knowledge helps enligthment!</a:t>
            </a:r>
            <a:r>
              <a:rPr lang="bs-Latn-BA" sz="32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endParaRPr lang="en-US" sz="32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lvl="2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381000"/>
            <a:ext cx="6680200" cy="596900"/>
          </a:xfrm>
        </p:spPr>
        <p:txBody>
          <a:bodyPr/>
          <a:lstStyle/>
          <a:p>
            <a:pPr algn="ctr"/>
            <a:r>
              <a:rPr lang="bs-Latn-BA" sz="3200" b="1" dirty="0" smtClean="0">
                <a:solidFill>
                  <a:schemeClr val="bg1"/>
                </a:solidFill>
              </a:rPr>
              <a:t>UN Women globally and in BiH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6680200" cy="596900"/>
          </a:xfrm>
        </p:spPr>
        <p:txBody>
          <a:bodyPr/>
          <a:lstStyle/>
          <a:p>
            <a:pPr algn="ctr"/>
            <a:r>
              <a:rPr lang="bs-Latn-BA" sz="3200" b="1" dirty="0" smtClean="0">
                <a:ea typeface="ＭＳ Ｐゴシック" pitchFamily="34" charset="-128"/>
              </a:rPr>
              <a:t>BiH </a:t>
            </a:r>
            <a:r>
              <a:rPr lang="bs-Latn-BA" sz="3200" b="1" dirty="0">
                <a:ea typeface="ＭＳ Ｐゴシック" pitchFamily="34" charset="-128"/>
              </a:rPr>
              <a:t>c</a:t>
            </a:r>
            <a:r>
              <a:rPr lang="en-US" sz="3200" b="1" dirty="0" err="1" smtClean="0">
                <a:ea typeface="ＭＳ Ｐゴシック" pitchFamily="34" charset="-128"/>
              </a:rPr>
              <a:t>ontex</a:t>
            </a:r>
            <a:r>
              <a:rPr lang="bs-Latn-BA" sz="3200" b="1" dirty="0" smtClean="0">
                <a:ea typeface="ＭＳ Ｐゴシック" pitchFamily="34" charset="-128"/>
              </a:rPr>
              <a:t>t</a:t>
            </a:r>
            <a:endParaRPr lang="en-US" sz="3200" b="1" dirty="0" smtClean="0">
              <a:ea typeface="ＭＳ Ｐゴシック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3400" y="1066800"/>
            <a:ext cx="8382000" cy="563880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chemeClr val="accent5">
                    <a:lumMod val="10000"/>
                  </a:schemeClr>
                </a:solidFill>
              </a:rPr>
              <a:t>Women excluded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politically and economically, limited employment, high prevalence of violence, strongly marginalized groups such as survivors of CRSV and </a:t>
            </a:r>
            <a:r>
              <a:rPr lang="bs-Latn-BA" dirty="0">
                <a:solidFill>
                  <a:schemeClr val="accent5">
                    <a:lumMod val="10000"/>
                  </a:schemeClr>
                </a:solidFill>
              </a:rPr>
              <a:t>R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</a:rPr>
              <a:t>oma</a:t>
            </a:r>
            <a:r>
              <a:rPr lang="bs-Latn-BA" dirty="0" smtClean="0">
                <a:solidFill>
                  <a:schemeClr val="accent5">
                    <a:lumMod val="10000"/>
                  </a:schemeClr>
                </a:solidFill>
              </a:rPr>
              <a:t> population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chemeClr val="accent5">
                    <a:lumMod val="10000"/>
                  </a:schemeClr>
                </a:solidFill>
              </a:rPr>
              <a:t>Legal framework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in place and </a:t>
            </a:r>
            <a:r>
              <a:rPr lang="en-US" b="1" dirty="0" smtClean="0">
                <a:solidFill>
                  <a:schemeClr val="accent5">
                    <a:lumMod val="10000"/>
                  </a:schemeClr>
                </a:solidFill>
              </a:rPr>
              <a:t>gender mechanisms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working together;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chemeClr val="accent5">
                    <a:lumMod val="10000"/>
                  </a:schemeClr>
                </a:solidFill>
              </a:rPr>
              <a:t>Regressive trends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in gender equality and women’s rights – and not being sufficiently prior</a:t>
            </a:r>
            <a:r>
              <a:rPr lang="en-US" dirty="0" smtClean="0">
                <a:solidFill>
                  <a:srgbClr val="002060"/>
                </a:solidFill>
              </a:rPr>
              <a:t>it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ized by neither governments nor international actors.</a:t>
            </a:r>
            <a:endParaRPr lang="bs-Latn-BA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defRPr/>
            </a:pPr>
            <a:r>
              <a:rPr lang="en-US" b="1" dirty="0" smtClean="0">
                <a:solidFill>
                  <a:srgbClr val="FF0000"/>
                </a:solidFill>
              </a:rPr>
              <a:t>Gender equality is not a marginal issue that should be added to</a:t>
            </a:r>
            <a:r>
              <a:rPr lang="bs-Latn-BA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bs-Latn-BA" b="1" dirty="0" smtClean="0">
                <a:solidFill>
                  <a:srgbClr val="FF0000"/>
                </a:solidFill>
              </a:rPr>
              <a:t>  </a:t>
            </a:r>
            <a:r>
              <a:rPr lang="en-US" b="1" dirty="0" smtClean="0">
                <a:solidFill>
                  <a:srgbClr val="FF0000"/>
                </a:solidFill>
              </a:rPr>
              <a:t>agendas but should be put at the center of the agenda.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chemeClr val="accent5">
                    <a:lumMod val="10000"/>
                  </a:schemeClr>
                </a:solidFill>
              </a:rPr>
              <a:t>Sustainable Development Goals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bs-Latn-BA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bs-Latn-BA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342900" lvl="2" indent="-342900" algn="just">
              <a:buSzPct val="60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accent5">
                  <a:lumMod val="10000"/>
                </a:schemeClr>
              </a:solidFill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bs-Latn-BA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bs-Latn-BA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1981200" y="419100"/>
            <a:ext cx="7010400" cy="571500"/>
          </a:xfrm>
        </p:spPr>
        <p:txBody>
          <a:bodyPr/>
          <a:lstStyle/>
          <a:p>
            <a:pPr algn="ctr"/>
            <a:r>
              <a:rPr lang="bs-Latn-BA" sz="3200" b="1" dirty="0" smtClean="0">
                <a:ea typeface="ＭＳ Ｐゴシック" pitchFamily="34" charset="-128"/>
              </a:rPr>
              <a:t>UN Women activities in BiH</a:t>
            </a:r>
            <a:endParaRPr lang="en-US" sz="3200" b="1" dirty="0" smtClean="0">
              <a:ea typeface="ＭＳ Ｐゴシック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0600" y="1219200"/>
            <a:ext cx="7848600" cy="4953000"/>
          </a:xfrm>
        </p:spPr>
        <p:txBody>
          <a:bodyPr>
            <a:normAutofit/>
          </a:bodyPr>
          <a:lstStyle/>
          <a:p>
            <a:pPr marL="0" indent="0" algn="just">
              <a:buSzPct val="100000"/>
            </a:pPr>
            <a:r>
              <a:rPr lang="en-US" sz="2200" b="1" dirty="0" smtClean="0">
                <a:solidFill>
                  <a:srgbClr val="FFC000"/>
                </a:solidFill>
                <a:ea typeface="ＭＳ Ｐゴシック" pitchFamily="34" charset="-128"/>
                <a:cs typeface="ＭＳ Ｐゴシック" pitchFamily="34" charset="-128"/>
              </a:rPr>
              <a:t>Ending Violence against Women: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 Developing institutional and social response mechanisms to VAW/implementation of </a:t>
            </a:r>
            <a:r>
              <a:rPr lang="en-US" sz="2200" b="1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Istanbul Convention 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2016 – 2019 (</a:t>
            </a:r>
            <a:r>
              <a:rPr lang="bs-Latn-BA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SIDA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);</a:t>
            </a:r>
            <a:endParaRPr lang="en-US" sz="2200" dirty="0" smtClean="0">
              <a:solidFill>
                <a:srgbClr val="00B050"/>
              </a:solidFill>
              <a:ea typeface="ＭＳ Ｐゴシック" pitchFamily="34" charset="-128"/>
              <a:cs typeface="ＭＳ Ｐゴシック" pitchFamily="34" charset="-128"/>
            </a:endParaRPr>
          </a:p>
          <a:p>
            <a:pPr marL="0" indent="0" algn="just">
              <a:buSzPct val="100000"/>
            </a:pPr>
            <a:r>
              <a:rPr lang="en-US" sz="2200" b="1" dirty="0" smtClean="0">
                <a:solidFill>
                  <a:srgbClr val="FFC000"/>
                </a:solidFill>
                <a:ea typeface="ＭＳ Ｐゴシック" pitchFamily="34" charset="-128"/>
                <a:cs typeface="ＭＳ Ｐゴシック" pitchFamily="34" charset="-128"/>
              </a:rPr>
              <a:t>Gender Responsive Budgeting: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 Building the capacity in </a:t>
            </a:r>
            <a:r>
              <a:rPr lang="en-US" sz="2200" b="1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planning and budgeting processes to reflect gender equality at national and local level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 2013 – 2016 (ADA);</a:t>
            </a:r>
          </a:p>
          <a:p>
            <a:pPr marL="0" indent="0" algn="just">
              <a:buSzPct val="100000"/>
            </a:pPr>
            <a:r>
              <a:rPr lang="en-US" sz="2200" b="1" dirty="0" smtClean="0">
                <a:solidFill>
                  <a:srgbClr val="FFC000"/>
                </a:solidFill>
                <a:ea typeface="ＭＳ Ｐゴシック" pitchFamily="34" charset="-128"/>
                <a:cs typeface="ＭＳ Ｐゴシック" pitchFamily="34" charset="-128"/>
              </a:rPr>
              <a:t>Women, Peace and Security:</a:t>
            </a:r>
            <a:r>
              <a:rPr lang="en-US" sz="2200" dirty="0" smtClean="0">
                <a:ea typeface="ＭＳ Ｐゴシック" pitchFamily="34" charset="-128"/>
                <a:cs typeface="ＭＳ Ｐゴシック" pitchFamily="34" charset="-128"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Joint UNCT project for Survivors of </a:t>
            </a:r>
            <a:r>
              <a:rPr lang="en-US" sz="2200" b="1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Conflict related Sexual Violence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 focusing on service related to justice, health and economic empowerment 2014 – 2017 (UK, Canada and UN Action);</a:t>
            </a:r>
          </a:p>
          <a:p>
            <a:pPr marL="0" indent="0" algn="just">
              <a:buSzPct val="100000"/>
            </a:pP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Activities </a:t>
            </a:r>
            <a:r>
              <a:rPr lang="bs-Latn-BA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implemented </a:t>
            </a:r>
            <a:r>
              <a:rPr lang="en-US" sz="2200" dirty="0" smtClean="0">
                <a:solidFill>
                  <a:srgbClr val="0070C0"/>
                </a:solidFill>
                <a:ea typeface="ＭＳ Ｐゴシック" pitchFamily="34" charset="-128"/>
                <a:cs typeface="ＭＳ Ｐゴシック" pitchFamily="34" charset="-128"/>
              </a:rPr>
              <a:t>in close cooperation with the gender mechanisms, other institutions, civil society and academia.</a:t>
            </a:r>
          </a:p>
          <a:p>
            <a:pPr marL="0" indent="0" algn="just">
              <a:buSzPct val="100000"/>
            </a:pPr>
            <a:endParaRPr lang="en-US" sz="2200" dirty="0" smtClean="0">
              <a:solidFill>
                <a:srgbClr val="0070C0"/>
              </a:solidFill>
              <a:ea typeface="ＭＳ Ｐゴシック" pitchFamily="34" charset="-128"/>
              <a:cs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35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990600" y="1295400"/>
            <a:ext cx="7823200" cy="5257800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solidFill>
                  <a:srgbClr val="FFC000"/>
                </a:solidFill>
              </a:rPr>
              <a:t>UN coordination mandate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Influence and support the work of other UN agencies and the UN Country team joint work;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Building the capacities of UN staff to undertake gender mainstreaming.</a:t>
            </a:r>
            <a:endParaRPr lang="en-US" sz="2000" b="1" dirty="0" smtClean="0">
              <a:solidFill>
                <a:srgbClr val="FFC000"/>
              </a:solidFill>
            </a:endParaRPr>
          </a:p>
          <a:p>
            <a:pPr algn="just"/>
            <a:r>
              <a:rPr lang="en-US" sz="2000" b="1" dirty="0" smtClean="0">
                <a:solidFill>
                  <a:srgbClr val="FFC000"/>
                </a:solidFill>
              </a:rPr>
              <a:t>UN Development Assistance Framework, UNDAF, 2015 – 2019</a:t>
            </a:r>
            <a:endParaRPr lang="en-US" sz="2000" dirty="0" smtClean="0">
              <a:solidFill>
                <a:srgbClr val="FFC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4 results area – one on </a:t>
            </a:r>
            <a:r>
              <a:rPr lang="bs-Latn-BA" sz="2000" dirty="0" smtClean="0">
                <a:solidFill>
                  <a:srgbClr val="0070C0"/>
                </a:solidFill>
              </a:rPr>
              <a:t>the </a:t>
            </a:r>
            <a:r>
              <a:rPr lang="en-US" sz="2000" dirty="0" smtClean="0">
                <a:solidFill>
                  <a:srgbClr val="0070C0"/>
                </a:solidFill>
              </a:rPr>
              <a:t>empowerment </a:t>
            </a:r>
            <a:r>
              <a:rPr lang="en-US" sz="2000" dirty="0" smtClean="0">
                <a:solidFill>
                  <a:srgbClr val="0070C0"/>
                </a:solidFill>
              </a:rPr>
              <a:t>of women - UNW chairs;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Discussion and planning forum for joint activities.</a:t>
            </a:r>
            <a:endParaRPr lang="en-US" sz="20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/>
            <a:r>
              <a:rPr lang="en-US" sz="2000" b="1" dirty="0" smtClean="0">
                <a:solidFill>
                  <a:srgbClr val="FFC000"/>
                </a:solidFill>
              </a:rPr>
              <a:t>International Working Group on GEEW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Platform for discussing and exchanging knowledge and ideas on gender equality.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3600" y="381000"/>
            <a:ext cx="6680200" cy="596900"/>
          </a:xfrm>
        </p:spPr>
        <p:txBody>
          <a:bodyPr/>
          <a:lstStyle/>
          <a:p>
            <a:pPr algn="ctr"/>
            <a:r>
              <a:rPr lang="bs-Latn-BA" sz="3200" b="1" dirty="0" smtClean="0">
                <a:ea typeface="ＭＳ Ｐゴシック" pitchFamily="34" charset="-128"/>
              </a:rPr>
              <a:t>UN Women beyond projects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23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143000" y="1219200"/>
            <a:ext cx="7696200" cy="5257800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How does your institution work to gender mainstream its activities?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Does your institution work both with gender targeted interventions as well as gender mainstreaming?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Does your institution‘s senior management push for women’s participation in their political dialogue with the </a:t>
            </a:r>
            <a:r>
              <a:rPr lang="en-US" dirty="0" err="1" smtClean="0">
                <a:solidFill>
                  <a:srgbClr val="0070C0"/>
                </a:solidFill>
              </a:rPr>
              <a:t>BiH</a:t>
            </a:r>
            <a:r>
              <a:rPr lang="en-US" dirty="0" smtClean="0">
                <a:solidFill>
                  <a:srgbClr val="0070C0"/>
                </a:solidFill>
              </a:rPr>
              <a:t> governments?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On the occasion of high</a:t>
            </a:r>
            <a:r>
              <a:rPr lang="bs-Latn-BA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-</a:t>
            </a:r>
            <a:r>
              <a:rPr lang="bs-Latn-BA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level visits does your institution make sure to include the </a:t>
            </a:r>
            <a:r>
              <a:rPr lang="en-US" dirty="0" err="1" smtClean="0">
                <a:solidFill>
                  <a:srgbClr val="0070C0"/>
                </a:solidFill>
              </a:rPr>
              <a:t>BiH</a:t>
            </a:r>
            <a:r>
              <a:rPr lang="en-US" dirty="0" smtClean="0">
                <a:solidFill>
                  <a:srgbClr val="0070C0"/>
                </a:solidFill>
              </a:rPr>
              <a:t> gender equality situation in the agenda?</a:t>
            </a:r>
          </a:p>
          <a:p>
            <a:pPr lvl="0">
              <a:buFont typeface="Arial" panose="020B0604020202020204" pitchFamily="34" charset="0"/>
              <a:buChar char="•"/>
            </a:pPr>
            <a:endParaRPr lang="bs-Latn-BA" dirty="0" smtClean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680200" cy="596900"/>
          </a:xfrm>
        </p:spPr>
        <p:txBody>
          <a:bodyPr/>
          <a:lstStyle/>
          <a:p>
            <a:pPr algn="ctr"/>
            <a:r>
              <a:rPr lang="bs-Latn-BA" sz="3200" b="1" dirty="0" smtClean="0"/>
              <a:t>Invitation to reflection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8637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Median">
  <a:themeElements>
    <a:clrScheme name="UN Women">
      <a:dk1>
        <a:srgbClr val="009DDC"/>
      </a:dk1>
      <a:lt1>
        <a:sysClr val="window" lastClr="FFFFFF"/>
      </a:lt1>
      <a:dk2>
        <a:srgbClr val="009DDC"/>
      </a:dk2>
      <a:lt2>
        <a:srgbClr val="67B7E6"/>
      </a:lt2>
      <a:accent1>
        <a:srgbClr val="009DDC"/>
      </a:accent1>
      <a:accent2>
        <a:srgbClr val="67B7E6"/>
      </a:accent2>
      <a:accent3>
        <a:srgbClr val="009DDC"/>
      </a:accent3>
      <a:accent4>
        <a:srgbClr val="67B7E6"/>
      </a:accent4>
      <a:accent5>
        <a:srgbClr val="D8D8D8"/>
      </a:accent5>
      <a:accent6>
        <a:srgbClr val="BFBFBF"/>
      </a:accent6>
      <a:hlink>
        <a:srgbClr val="0000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512DADFDF1A54C8C79BAD778E2381E" ma:contentTypeVersion="1" ma:contentTypeDescription="Create a new document." ma:contentTypeScope="" ma:versionID="e301e49fce65da6f0e11ad5f7df42cf6">
  <xsd:schema xmlns:xsd="http://www.w3.org/2001/XMLSchema" xmlns:xs="http://www.w3.org/2001/XMLSchema" xmlns:p="http://schemas.microsoft.com/office/2006/metadata/properties" xmlns:ns3="7efaa744-c833-44db-99d5-f74e83d94dba" targetNamespace="http://schemas.microsoft.com/office/2006/metadata/properties" ma:root="true" ma:fieldsID="4c2272c00d862deee893ba2cd3f956fa" ns3:_="">
    <xsd:import namespace="7efaa744-c833-44db-99d5-f74e83d94dba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faa744-c833-44db-99d5-f74e83d94db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pc="http://schemas.microsoft.com/office/infopath/2007/PartnerControl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A85259C-1197-4D92-A45E-78952977F9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B084FD-0608-40D7-820B-07881C7BB5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faa744-c833-44db-99d5-f74e83d94d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0E12F0-CBEF-4384-B17D-539FA0C5906C}">
  <ds:schemaRefs>
    <ds:schemaRef ds:uri="http://schemas.microsoft.com/office/2006/documentManagement/types"/>
    <ds:schemaRef ds:uri="http://schemas.microsoft.com/office/infopath/2007/PartnerControls"/>
    <ds:schemaRef ds:uri="7efaa744-c833-44db-99d5-f74e83d94dba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1702</TotalTime>
  <Words>447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Geneva</vt:lpstr>
      <vt:lpstr>Tw Cen MT</vt:lpstr>
      <vt:lpstr>Wingdings</vt:lpstr>
      <vt:lpstr>3_Median</vt:lpstr>
      <vt:lpstr>Bosnia and Herzegovina Donor Coordination Meeting   </vt:lpstr>
      <vt:lpstr>UN Women globally and in BiH</vt:lpstr>
      <vt:lpstr>BiH context</vt:lpstr>
      <vt:lpstr>UN Women activities in BiH</vt:lpstr>
      <vt:lpstr>UN Women beyond projects</vt:lpstr>
      <vt:lpstr>Invitation to reflection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with UN Women branding</dc:title>
  <dc:creator>Beatrice Frey</dc:creator>
  <cp:lastModifiedBy>Anne-Marie Esper-Larsen</cp:lastModifiedBy>
  <cp:revision>228</cp:revision>
  <cp:lastPrinted>2015-11-04T10:05:23Z</cp:lastPrinted>
  <dcterms:created xsi:type="dcterms:W3CDTF">2013-08-29T17:18:42Z</dcterms:created>
  <dcterms:modified xsi:type="dcterms:W3CDTF">2016-06-28T15:24:12Z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0x01010046512DADFDF1A54C8C79BAD778E2381E</vt:lpwstr>
  </property>
  <property fmtid="{D5CDD505-2E9C-101B-9397-08002B2CF9AE}" pid="3" name="_dlc_DocIdItemGuid">
    <vt:lpwstr>0a3a3294-95d7-4cd6-b94e-e8a336a45bcf</vt:lpwstr>
  </property>
  <property fmtid="{D5CDD505-2E9C-101B-9397-08002B2CF9AE}" pid="4" name="Resource Types">
    <vt:lpwstr>65;#Guidelines|7903eb50-b574-46b2-a366-4a47b2edb471</vt:lpwstr>
  </property>
  <property fmtid="{D5CDD505-2E9C-101B-9397-08002B2CF9AE}" pid="5" name="Functional">
    <vt:lpwstr>377;#Corporate Guidance|64e57d2e-a617-4c09-aaa4-90223d4061bb</vt:lpwstr>
  </property>
  <property fmtid="{D5CDD505-2E9C-101B-9397-08002B2CF9AE}" pid="6" name="Geo Coverage">
    <vt:lpwstr>15;#Global|cba6f8e6-e37d-47b4-8d89-0137b471d7e7</vt:lpwstr>
  </property>
  <property fmtid="{D5CDD505-2E9C-101B-9397-08002B2CF9AE}" pid="7" name="Thematic">
    <vt:lpwstr>1;#Communications and Media|8a516359-ea9c-470f-91b2-bff2ca744fe2</vt:lpwstr>
  </property>
  <property fmtid="{D5CDD505-2E9C-101B-9397-08002B2CF9AE}" pid="8" name="IsMyDocuments">
    <vt:bool>true</vt:bool>
  </property>
</Properties>
</file>